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75" r:id="rId5"/>
    <p:sldId id="258" r:id="rId6"/>
    <p:sldId id="259" r:id="rId7"/>
    <p:sldId id="264" r:id="rId8"/>
    <p:sldId id="273" r:id="rId9"/>
    <p:sldId id="265" r:id="rId10"/>
    <p:sldId id="267" r:id="rId11"/>
    <p:sldId id="274" r:id="rId12"/>
    <p:sldId id="261" r:id="rId13"/>
    <p:sldId id="262" r:id="rId14"/>
    <p:sldId id="266" r:id="rId15"/>
    <p:sldId id="268" r:id="rId16"/>
    <p:sldId id="270" r:id="rId17"/>
    <p:sldId id="271" r:id="rId18"/>
    <p:sldId id="27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D9F4D-28E0-4D3A-A773-CFDB3A191636}" v="1095" dt="2020-02-07T14:37:32.891"/>
    <p1510:client id="{5C74D089-15E8-4AC1-BFA2-EFD304ACFAC3}" v="531" dt="2020-02-08T20:08:54.246"/>
    <p1510:client id="{C54735C2-7E93-4674-92F6-3B6CC083CEFF}" v="126" dt="2020-02-07T11:16:05.441"/>
    <p1510:client id="{DD51AE75-9C4F-4769-AF46-8139F65689C7}" v="59" dt="2020-02-08T19:28:11.055"/>
    <p1510:client id="{E8E4859C-E9D6-48B3-BFE2-FB99EEBFE377}" v="168" dt="2020-02-09T12:22:55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465181"/>
            <a:ext cx="8361229" cy="2098226"/>
          </a:xfrm>
        </p:spPr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3688424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Intro Bootcamp y </a:t>
            </a:r>
            <a:r>
              <a:rPr lang="en-US" sz="4400" dirty="0" err="1"/>
              <a:t>Precurso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946" y="443495"/>
            <a:ext cx="6431335" cy="1485900"/>
          </a:xfrm>
        </p:spPr>
        <p:txBody>
          <a:bodyPr>
            <a:normAutofit/>
          </a:bodyPr>
          <a:lstStyle/>
          <a:p>
            <a:r>
              <a:rPr lang="es-ES"/>
              <a:t>Proyecto Data Science</a:t>
            </a:r>
            <a:endParaRPr lang="es-ES" dirty="0"/>
          </a:p>
        </p:txBody>
      </p:sp>
      <p:pic>
        <p:nvPicPr>
          <p:cNvPr id="1026" name="Picture 2" descr="Data Science - A Complete Introduction | OmniSci">
            <a:extLst>
              <a:ext uri="{FF2B5EF4-FFF2-40B4-BE49-F238E27FC236}">
                <a16:creationId xmlns:a16="http://schemas.microsoft.com/office/drawing/2014/main" id="{B6D1074E-8E88-4100-A098-0AF5030C0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00" y="1316557"/>
            <a:ext cx="5283445" cy="5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46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946" y="443495"/>
            <a:ext cx="6431335" cy="1485900"/>
          </a:xfrm>
        </p:spPr>
        <p:txBody>
          <a:bodyPr>
            <a:normAutofit/>
          </a:bodyPr>
          <a:lstStyle/>
          <a:p>
            <a:r>
              <a:rPr lang="es-ES"/>
              <a:t>Proyecto Data Science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4AC67-E811-4292-B0A6-ABAA7D17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278" y="1325349"/>
            <a:ext cx="5742310" cy="508915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48815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Contenido curso: cuatro bloques 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706" y="2303253"/>
            <a:ext cx="3884637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Python &amp; Git (</a:t>
            </a:r>
            <a:r>
              <a:rPr lang="en-US" dirty="0" err="1"/>
              <a:t>Precurso</a:t>
            </a:r>
            <a:r>
              <a:rPr lang="en-US" dirty="0"/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i="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con Python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con Python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Storytelling &amp; </a:t>
            </a:r>
            <a:r>
              <a:rPr lang="en-US" dirty="0" err="1"/>
              <a:t>Hacer</a:t>
            </a:r>
            <a:r>
              <a:rPr lang="en-US" dirty="0"/>
              <a:t> un </a:t>
            </a:r>
            <a:r>
              <a:rPr lang="en-US" dirty="0" err="1"/>
              <a:t>producto</a:t>
            </a:r>
            <a:r>
              <a:rPr lang="en-US" dirty="0"/>
              <a:t> final con Data Science</a:t>
            </a:r>
          </a:p>
        </p:txBody>
      </p:sp>
      <p:pic>
        <p:nvPicPr>
          <p:cNvPr id="3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52CC5652-FC2B-4219-8CEA-F1F72A30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08" y="1489309"/>
            <a:ext cx="1621767" cy="1621767"/>
          </a:xfrm>
          <a:prstGeom prst="rect">
            <a:avLst/>
          </a:prstGeom>
        </p:spPr>
      </p:pic>
      <p:pic>
        <p:nvPicPr>
          <p:cNvPr id="5" name="Imagen 5" descr="Imagen que contiene señal, reloj&#10;&#10;Descripción generada con confianza muy alta">
            <a:extLst>
              <a:ext uri="{FF2B5EF4-FFF2-40B4-BE49-F238E27FC236}">
                <a16:creationId xmlns:a16="http://schemas.microsoft.com/office/drawing/2014/main" id="{F91F8020-B5C8-4433-9124-E188AFF3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098" y="3432048"/>
            <a:ext cx="2405333" cy="1323810"/>
          </a:xfrm>
          <a:prstGeom prst="rect">
            <a:avLst/>
          </a:prstGeom>
        </p:spPr>
      </p:pic>
      <p:pic>
        <p:nvPicPr>
          <p:cNvPr id="4" name="Imagen 5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EE836C55-C4C8-4826-8A93-196940832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23" y="4760299"/>
            <a:ext cx="2563484" cy="20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29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10" y="1265441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¿Qué se espera de vosotros?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895" y="2390857"/>
            <a:ext cx="8113486" cy="3581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Leer </a:t>
            </a:r>
            <a:r>
              <a:rPr lang="en-US" dirty="0" err="1"/>
              <a:t>contenido</a:t>
            </a:r>
            <a:r>
              <a:rPr lang="en-US" dirty="0"/>
              <a:t> en </a:t>
            </a:r>
            <a:r>
              <a:rPr lang="en-US" dirty="0" err="1"/>
              <a:t>inglés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ea typeface="+mn-lt"/>
                <a:cs typeface="+mn-lt"/>
              </a:rPr>
              <a:t>Preguntar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cualquier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tipo</a:t>
            </a:r>
            <a:r>
              <a:rPr lang="en-US" dirty="0">
                <a:ea typeface="+mn-lt"/>
                <a:cs typeface="+mn-lt"/>
              </a:rPr>
              <a:t> de </a:t>
            </a:r>
            <a:r>
              <a:rPr lang="en-US" dirty="0" err="1">
                <a:ea typeface="+mn-lt"/>
                <a:cs typeface="+mn-lt"/>
              </a:rPr>
              <a:t>duda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después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haberla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intentado</a:t>
            </a:r>
            <a:r>
              <a:rPr lang="en-US" dirty="0">
                <a:ea typeface="+mn-lt"/>
                <a:cs typeface="+mn-lt"/>
              </a:rPr>
              <a:t> resolver </a:t>
            </a:r>
            <a:r>
              <a:rPr lang="en-US" dirty="0" err="1">
                <a:ea typeface="+mn-lt"/>
                <a:cs typeface="+mn-lt"/>
              </a:rPr>
              <a:t>mediante</a:t>
            </a:r>
            <a:r>
              <a:rPr lang="en-US" dirty="0">
                <a:ea typeface="+mn-lt"/>
                <a:cs typeface="+mn-lt"/>
              </a:rPr>
              <a:t> Google. </a:t>
            </a:r>
            <a:r>
              <a:rPr lang="en-US" b="1" dirty="0">
                <a:ea typeface="+mn-lt"/>
                <a:cs typeface="+mn-lt"/>
              </a:rPr>
              <a:t>Lo que </a:t>
            </a:r>
            <a:r>
              <a:rPr lang="en-US" b="1" dirty="0" err="1">
                <a:ea typeface="+mn-lt"/>
                <a:cs typeface="+mn-lt"/>
              </a:rPr>
              <a:t>más</a:t>
            </a:r>
            <a:r>
              <a:rPr lang="en-US" b="1" dirty="0">
                <a:ea typeface="+mn-lt"/>
                <a:cs typeface="+mn-lt"/>
              </a:rPr>
              <a:t> se </a:t>
            </a:r>
            <a:r>
              <a:rPr lang="en-US" b="1" dirty="0" err="1">
                <a:ea typeface="+mn-lt"/>
                <a:cs typeface="+mn-lt"/>
              </a:rPr>
              <a:t>aprende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en</a:t>
            </a:r>
            <a:r>
              <a:rPr lang="en-US" b="1" dirty="0">
                <a:ea typeface="+mn-lt"/>
                <a:cs typeface="+mn-lt"/>
              </a:rPr>
              <a:t> un bootcamp es a </a:t>
            </a:r>
            <a:r>
              <a:rPr lang="en-US" b="1" dirty="0" err="1">
                <a:ea typeface="+mn-lt"/>
                <a:cs typeface="+mn-lt"/>
              </a:rPr>
              <a:t>buscar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respuestas</a:t>
            </a:r>
            <a:r>
              <a:rPr lang="en-US" b="1" dirty="0">
                <a:ea typeface="+mn-lt"/>
                <a:cs typeface="+mn-lt"/>
              </a:rPr>
              <a:t> de forma </a:t>
            </a:r>
            <a:r>
              <a:rPr lang="en-US" b="1" dirty="0" err="1">
                <a:ea typeface="+mn-lt"/>
                <a:cs typeface="+mn-lt"/>
              </a:rPr>
              <a:t>independiente</a:t>
            </a:r>
            <a:endParaRPr lang="en-US" b="1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Realizar</a:t>
            </a:r>
            <a:r>
              <a:rPr lang="en-US" dirty="0"/>
              <a:t> los </a:t>
            </a:r>
            <a:r>
              <a:rPr lang="en-US" dirty="0" err="1"/>
              <a:t>entregables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Tener una </a:t>
            </a:r>
            <a:r>
              <a:rPr lang="en-US" dirty="0" err="1"/>
              <a:t>buena</a:t>
            </a:r>
            <a:r>
              <a:rPr lang="en-US" dirty="0"/>
              <a:t> </a:t>
            </a:r>
            <a:r>
              <a:rPr lang="en-US" dirty="0" err="1"/>
              <a:t>actitud</a:t>
            </a:r>
            <a:r>
              <a:rPr lang="en-US" dirty="0"/>
              <a:t> de </a:t>
            </a:r>
            <a:r>
              <a:rPr lang="en-US" dirty="0" err="1"/>
              <a:t>respeto</a:t>
            </a:r>
            <a:r>
              <a:rPr lang="en-US" dirty="0"/>
              <a:t> a </a:t>
            </a:r>
            <a:r>
              <a:rPr lang="en-US" dirty="0" err="1"/>
              <a:t>profesores</a:t>
            </a:r>
            <a:r>
              <a:rPr lang="en-US" dirty="0"/>
              <a:t> y </a:t>
            </a:r>
            <a:r>
              <a:rPr lang="en-US" dirty="0" err="1"/>
              <a:t>compañeros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Dormir</a:t>
            </a:r>
            <a:r>
              <a:rPr lang="en-US" dirty="0"/>
              <a:t> bien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6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09" y="110718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A tener en cuenta: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617" y="1850130"/>
            <a:ext cx="6286499" cy="47905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de 9:15 a 14:05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precurso</a:t>
            </a:r>
            <a:r>
              <a:rPr lang="en-US" dirty="0"/>
              <a:t>*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de 9:15 a 17:45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*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para </a:t>
            </a:r>
            <a:r>
              <a:rPr lang="en-US" dirty="0" err="1"/>
              <a:t>almorzar</a:t>
            </a:r>
            <a:r>
              <a:rPr lang="en-US" dirty="0"/>
              <a:t>: 14:35*. Se </a:t>
            </a:r>
            <a:r>
              <a:rPr lang="en-US" dirty="0" err="1"/>
              <a:t>reanudan</a:t>
            </a:r>
            <a:r>
              <a:rPr lang="en-US" dirty="0"/>
              <a:t> las </a:t>
            </a:r>
            <a:r>
              <a:rPr lang="en-US" dirty="0" err="1"/>
              <a:t>clases</a:t>
            </a:r>
            <a:r>
              <a:rPr lang="en-US" dirty="0"/>
              <a:t> o </a:t>
            </a:r>
            <a:r>
              <a:rPr lang="en-US" dirty="0" err="1"/>
              <a:t>tutorías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las 16:00*.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Utilizaremos</a:t>
            </a:r>
            <a:r>
              <a:rPr lang="en-US" dirty="0"/>
              <a:t> Discord, Slack, O’Reilly, Google APPs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 a los que 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sentir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estuvieran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aula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Daily (</a:t>
            </a:r>
            <a:r>
              <a:rPr lang="en-US" dirty="0" err="1"/>
              <a:t>precurso</a:t>
            </a:r>
            <a:r>
              <a:rPr lang="en-US" dirty="0"/>
              <a:t>) y Weekly (</a:t>
            </a:r>
            <a:r>
              <a:rPr lang="en-US" dirty="0" err="1"/>
              <a:t>curso</a:t>
            </a:r>
            <a:r>
              <a:rPr lang="en-US" dirty="0"/>
              <a:t>) check </a:t>
            </a:r>
            <a:r>
              <a:rPr lang="en-US" b="1" dirty="0" err="1"/>
              <a:t>obligatorio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*: </a:t>
            </a:r>
            <a:r>
              <a:rPr lang="en-US" sz="1050" dirty="0" err="1"/>
              <a:t>supeditado</a:t>
            </a:r>
            <a:r>
              <a:rPr lang="en-US" sz="1050" dirty="0"/>
              <a:t> a Covid-19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8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09" y="110718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A tener en cuenta: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502" y="1729549"/>
            <a:ext cx="6286499" cy="49483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 </a:t>
            </a:r>
            <a:r>
              <a:rPr lang="en-US" dirty="0" err="1"/>
              <a:t>precurso</a:t>
            </a:r>
            <a:r>
              <a:rPr lang="en-US" dirty="0"/>
              <a:t> es </a:t>
            </a:r>
            <a:r>
              <a:rPr lang="en-US" dirty="0" err="1"/>
              <a:t>selectivo</a:t>
            </a:r>
            <a:r>
              <a:rPr lang="en-US" dirty="0"/>
              <a:t>. </a:t>
            </a:r>
            <a:r>
              <a:rPr lang="en-US" dirty="0" err="1"/>
              <a:t>Habrá</a:t>
            </a:r>
            <a:r>
              <a:rPr lang="en-US" dirty="0"/>
              <a:t> una </a:t>
            </a:r>
            <a:r>
              <a:rPr lang="en-US" dirty="0" err="1"/>
              <a:t>prueba</a:t>
            </a:r>
            <a:r>
              <a:rPr lang="en-US" dirty="0"/>
              <a:t> final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</a:t>
            </a:r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entregables</a:t>
            </a:r>
            <a:r>
              <a:rPr lang="en-US" dirty="0"/>
              <a:t>, </a:t>
            </a:r>
            <a:r>
              <a:rPr lang="en-US" dirty="0" err="1"/>
              <a:t>faltar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 o una mala </a:t>
            </a:r>
            <a:r>
              <a:rPr lang="en-US" dirty="0" err="1"/>
              <a:t>actitud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motivos</a:t>
            </a:r>
            <a:r>
              <a:rPr lang="en-US" dirty="0"/>
              <a:t> para no </a:t>
            </a:r>
            <a:r>
              <a:rPr lang="en-US" dirty="0" err="1"/>
              <a:t>aprobar</a:t>
            </a:r>
            <a:r>
              <a:rPr lang="en-US" dirty="0"/>
              <a:t> el </a:t>
            </a:r>
            <a:r>
              <a:rPr lang="en-US" dirty="0" err="1"/>
              <a:t>precurso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Habrá</a:t>
            </a:r>
            <a:r>
              <a:rPr lang="en-US" dirty="0"/>
              <a:t> un </a:t>
            </a:r>
            <a:r>
              <a:rPr lang="en-US" dirty="0" err="1"/>
              <a:t>delegado</a:t>
            </a:r>
            <a:r>
              <a:rPr lang="en-US" dirty="0"/>
              <a:t> y </a:t>
            </a:r>
            <a:r>
              <a:rPr lang="en-US" dirty="0" err="1"/>
              <a:t>subdelegado</a:t>
            </a:r>
            <a:r>
              <a:rPr lang="en-US" dirty="0"/>
              <a:t> de </a:t>
            </a:r>
            <a:r>
              <a:rPr lang="en-US" dirty="0" err="1"/>
              <a:t>clase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Es </a:t>
            </a:r>
            <a:r>
              <a:rPr lang="en-US" b="1" dirty="0" err="1"/>
              <a:t>obligatorio</a:t>
            </a:r>
            <a:r>
              <a:rPr lang="en-US" b="1" dirty="0"/>
              <a:t> </a:t>
            </a:r>
            <a:r>
              <a:rPr lang="en-US" dirty="0"/>
              <a:t>que </a:t>
            </a:r>
            <a:r>
              <a:rPr lang="en-US" dirty="0" err="1"/>
              <a:t>l@s</a:t>
            </a:r>
            <a:r>
              <a:rPr lang="en-US" dirty="0"/>
              <a:t> que </a:t>
            </a:r>
            <a:r>
              <a:rPr lang="en-US" dirty="0" err="1"/>
              <a:t>estén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la </a:t>
            </a:r>
            <a:r>
              <a:rPr lang="en-US" dirty="0" err="1"/>
              <a:t>cámara</a:t>
            </a:r>
            <a:r>
              <a:rPr lang="en-US" dirty="0"/>
              <a:t> </a:t>
            </a:r>
            <a:r>
              <a:rPr lang="en-US" dirty="0" err="1"/>
              <a:t>puesta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tiempo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grabadas</a:t>
            </a:r>
            <a:r>
              <a:rPr lang="en-US" dirty="0"/>
              <a:t> y se </a:t>
            </a:r>
            <a:r>
              <a:rPr lang="en-US" dirty="0" err="1"/>
              <a:t>compartirá</a:t>
            </a:r>
            <a:r>
              <a:rPr lang="en-US" dirty="0"/>
              <a:t> el enlace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se </a:t>
            </a:r>
            <a:r>
              <a:rPr lang="en-US" dirty="0" err="1"/>
              <a:t>hablarán</a:t>
            </a:r>
            <a:r>
              <a:rPr lang="en-US" dirty="0"/>
              <a:t> de </a:t>
            </a:r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lectivos</a:t>
            </a:r>
            <a:r>
              <a:rPr lang="en-US" dirty="0"/>
              <a:t>.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temática</a:t>
            </a:r>
            <a:r>
              <a:rPr lang="en-US" dirty="0"/>
              <a:t> se </a:t>
            </a:r>
            <a:r>
              <a:rPr lang="en-US" dirty="0" err="1"/>
              <a:t>hablará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tutoría</a:t>
            </a:r>
            <a:r>
              <a:rPr lang="en-US" dirty="0"/>
              <a:t> o con el student experience advisor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3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BE138-EB78-4713-84DC-0E14AACA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Calendly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F74A6-35ED-4A55-BA9B-EAA97293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55" y="2337736"/>
            <a:ext cx="4987368" cy="4336336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79270A8-3BB5-478E-879E-C0EAAB66F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379" y="1428751"/>
            <a:ext cx="6286499" cy="804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Las </a:t>
            </a:r>
            <a:r>
              <a:rPr lang="en-US" dirty="0" err="1"/>
              <a:t>tutorías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presencial</a:t>
            </a:r>
            <a:r>
              <a:rPr lang="en-US" dirty="0"/>
              <a:t> o </a:t>
            </a:r>
            <a:r>
              <a:rPr lang="en-US" dirty="0" err="1"/>
              <a:t>remoto</a:t>
            </a:r>
            <a:endParaRPr lang="en-US" sz="105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4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BE138-EB78-4713-84DC-0E14AACA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Discord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DC47B-ED23-445B-BE62-A911EA74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25" y="1428749"/>
            <a:ext cx="8111952" cy="51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BE138-EB78-4713-84DC-0E14AACA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</a:t>
            </a:r>
            <a:r>
              <a:rPr lang="es-ES" dirty="0" err="1"/>
              <a:t>Classroom</a:t>
            </a:r>
            <a:r>
              <a:rPr lang="es-ES" dirty="0"/>
              <a:t> &amp; Git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E739D-ACE0-44AA-805E-55B557E3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1715485"/>
            <a:ext cx="7886876" cy="4464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0A6D73-38C5-427F-987E-9DFFCA29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1428750"/>
            <a:ext cx="1903429" cy="50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5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049" y="1791419"/>
            <a:ext cx="3215845" cy="1485900"/>
          </a:xfrm>
        </p:spPr>
        <p:txBody>
          <a:bodyPr>
            <a:normAutofit/>
          </a:bodyPr>
          <a:lstStyle/>
          <a:p>
            <a:r>
              <a:rPr lang="es-ES" dirty="0"/>
              <a:t>Preguntas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D5D58A51-E551-4B24-AD2A-B7D2476C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691" y="3353081"/>
            <a:ext cx="1808673" cy="18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6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s-ES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829033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s-ES"/>
          </a:p>
          <a:p>
            <a:pPr marL="383540" indent="-383540"/>
            <a:r>
              <a:rPr lang="es-ES"/>
              <a:t>Introducción de profesores</a:t>
            </a:r>
          </a:p>
          <a:p>
            <a:pPr marL="383540" indent="-383540"/>
            <a:r>
              <a:rPr lang="es-ES"/>
              <a:t>Bootcamp de Data Science</a:t>
            </a:r>
          </a:p>
          <a:p>
            <a:pPr marL="383540" indent="-383540"/>
            <a:r>
              <a:rPr lang="es-ES"/>
              <a:t>¿Qué se espera de vosotros?</a:t>
            </a:r>
          </a:p>
          <a:p>
            <a:pPr marL="383540" indent="-383540"/>
            <a:r>
              <a:rPr lang="es-ES"/>
              <a:t>A tener en cuenta*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4" descr="Imagen que contiene mucho, reloj, montón, estacionado&#10;&#10;Descripción generada con confianza muy alta">
            <a:extLst>
              <a:ext uri="{FF2B5EF4-FFF2-40B4-BE49-F238E27FC236}">
                <a16:creationId xmlns:a16="http://schemas.microsoft.com/office/drawing/2014/main" id="{14537F3E-6EFD-4506-A8C3-665DD909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9" y="1297845"/>
            <a:ext cx="6042613" cy="36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2185"/>
            <a:ext cx="9601200" cy="1485900"/>
          </a:xfrm>
        </p:spPr>
        <p:txBody>
          <a:bodyPr>
            <a:normAutofit/>
          </a:bodyPr>
          <a:lstStyle/>
          <a:p>
            <a:r>
              <a:rPr lang="es-ES" sz="4800" dirty="0"/>
              <a:t>Profesores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3854"/>
            <a:ext cx="9601200" cy="28574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ES" sz="2400" dirty="0"/>
              <a:t>Gabriel Vázquez Torres, Lead Instructor </a:t>
            </a:r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6" descr="Imagen que contiene lego&#10;&#10;Descripción generada con confianza muy alta">
            <a:extLst>
              <a:ext uri="{FF2B5EF4-FFF2-40B4-BE49-F238E27FC236}">
                <a16:creationId xmlns:a16="http://schemas.microsoft.com/office/drawing/2014/main" id="{A2AE7455-E98F-4A0F-8C4A-4486CED5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65" y="2121302"/>
            <a:ext cx="2657384" cy="185487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EEEB8-2A3C-4816-A387-F745AB4A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70" y="2121302"/>
            <a:ext cx="2431487" cy="18236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AC23E511-66DC-492C-8B9D-EACCDCCE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957" y="2152562"/>
            <a:ext cx="2431486" cy="1823615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6CEA1C1-F79C-448E-87DF-88578C79106C}"/>
              </a:ext>
            </a:extLst>
          </p:cNvPr>
          <p:cNvSpPr txBox="1">
            <a:spLocks/>
          </p:cNvSpPr>
          <p:nvPr/>
        </p:nvSpPr>
        <p:spPr>
          <a:xfrm>
            <a:off x="1411157" y="4148135"/>
            <a:ext cx="6607428" cy="437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s-ES" sz="2400" dirty="0"/>
              <a:t>Miguel Ángel Nievas Fuertes, Lead Instructor</a:t>
            </a:r>
          </a:p>
        </p:txBody>
      </p:sp>
      <p:pic>
        <p:nvPicPr>
          <p:cNvPr id="7" name="Picture 6" descr="A picture containing grass, athletic game, tennis, sport&#10;&#10;Description automatically generated">
            <a:extLst>
              <a:ext uri="{FF2B5EF4-FFF2-40B4-BE49-F238E27FC236}">
                <a16:creationId xmlns:a16="http://schemas.microsoft.com/office/drawing/2014/main" id="{F4CCB929-8BE8-4A98-9E99-D78D41E22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027" y="4789047"/>
            <a:ext cx="1784435" cy="1784435"/>
          </a:xfrm>
          <a:prstGeom prst="rect">
            <a:avLst/>
          </a:prstGeom>
        </p:spPr>
      </p:pic>
      <p:pic>
        <p:nvPicPr>
          <p:cNvPr id="13" name="Picture 12" descr="A picture containing sky, outdoor, mountain, grass&#10;&#10;Description automatically generated">
            <a:extLst>
              <a:ext uri="{FF2B5EF4-FFF2-40B4-BE49-F238E27FC236}">
                <a16:creationId xmlns:a16="http://schemas.microsoft.com/office/drawing/2014/main" id="{DC097702-B2FE-4907-8EE2-5E45E6A7C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133" y="4789046"/>
            <a:ext cx="2379247" cy="1784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604EF-3976-4654-A5EE-A24D57BC5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957" y="4789045"/>
            <a:ext cx="2678792" cy="17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2185"/>
            <a:ext cx="9601200" cy="1485900"/>
          </a:xfrm>
        </p:spPr>
        <p:txBody>
          <a:bodyPr>
            <a:normAutofit/>
          </a:bodyPr>
          <a:lstStyle/>
          <a:p>
            <a:r>
              <a:rPr lang="es-ES" sz="4800" dirty="0"/>
              <a:t>Profesores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3854"/>
            <a:ext cx="6339254" cy="491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ES" sz="2400" dirty="0"/>
              <a:t>Leonardo Sánchez, </a:t>
            </a:r>
            <a:r>
              <a:rPr lang="es-ES" sz="2400" dirty="0" err="1"/>
              <a:t>Teacher</a:t>
            </a:r>
            <a:r>
              <a:rPr lang="es-ES" sz="2400" dirty="0"/>
              <a:t> </a:t>
            </a:r>
            <a:r>
              <a:rPr lang="es-ES" sz="2400" dirty="0" err="1"/>
              <a:t>Assistant</a:t>
            </a:r>
            <a:endParaRPr lang="es-ES" dirty="0"/>
          </a:p>
          <a:p>
            <a:pPr marL="383540" indent="-383540"/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6CEA1C1-F79C-448E-87DF-88578C79106C}"/>
              </a:ext>
            </a:extLst>
          </p:cNvPr>
          <p:cNvSpPr txBox="1">
            <a:spLocks/>
          </p:cNvSpPr>
          <p:nvPr/>
        </p:nvSpPr>
        <p:spPr>
          <a:xfrm>
            <a:off x="1411157" y="4148135"/>
            <a:ext cx="9601200" cy="567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s-ES" sz="2400" dirty="0"/>
              <a:t>Cristina Martínez García, </a:t>
            </a:r>
            <a:r>
              <a:rPr lang="es-ES" sz="2400" dirty="0" err="1"/>
              <a:t>Teacher</a:t>
            </a:r>
            <a:r>
              <a:rPr lang="es-ES" sz="2400" dirty="0"/>
              <a:t> </a:t>
            </a:r>
            <a:r>
              <a:rPr lang="es-ES" sz="2400" dirty="0" err="1"/>
              <a:t>Assistant</a:t>
            </a:r>
            <a:endParaRPr lang="es-ES" sz="2400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82F122-B7E8-4D75-9FE8-A783BEC7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23" y="2366318"/>
            <a:ext cx="2847873" cy="13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DCD47B-1367-4C5C-9B8A-57B167B8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356" y="2274090"/>
            <a:ext cx="2647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65803E-075A-4720-8C22-B9EDC697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53" y="2283334"/>
            <a:ext cx="3797439" cy="17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nnis balls on a court&#10;&#10;Description automatically generated with medium confidence">
            <a:extLst>
              <a:ext uri="{FF2B5EF4-FFF2-40B4-BE49-F238E27FC236}">
                <a16:creationId xmlns:a16="http://schemas.microsoft.com/office/drawing/2014/main" id="{6C2B3FC5-0E00-4C95-BE57-622BABCD4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640" y="4779013"/>
            <a:ext cx="2392090" cy="1786497"/>
          </a:xfrm>
          <a:prstGeom prst="rect">
            <a:avLst/>
          </a:prstGeom>
        </p:spPr>
      </p:pic>
      <p:pic>
        <p:nvPicPr>
          <p:cNvPr id="8" name="Picture 7" descr="A picture containing person, indoor, spectacles&#10;&#10;Description automatically generated">
            <a:extLst>
              <a:ext uri="{FF2B5EF4-FFF2-40B4-BE49-F238E27FC236}">
                <a16:creationId xmlns:a16="http://schemas.microsoft.com/office/drawing/2014/main" id="{12F4419C-850D-49A9-AFED-BEFC1005C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301" y="4779013"/>
            <a:ext cx="1998060" cy="1805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7027E4-57DD-41FE-95D0-981F274A1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112" y="4715151"/>
            <a:ext cx="1998060" cy="18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8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s-ES" err="1"/>
              <a:t>Bootcamp</a:t>
            </a:r>
            <a:r>
              <a:rPr lang="es-ES"/>
              <a:t> de Data </a:t>
            </a:r>
            <a:r>
              <a:rPr lang="es-ES" err="1"/>
              <a:t>Science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043" y="2109933"/>
            <a:ext cx="5456369" cy="3365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 sz="1800" dirty="0"/>
          </a:p>
          <a:p>
            <a:pPr marL="383540" indent="-383540"/>
            <a:r>
              <a:rPr lang="es-ES" sz="2400" b="1" dirty="0"/>
              <a:t>Bootcamp</a:t>
            </a:r>
            <a:r>
              <a:rPr lang="es-ES" sz="2400" dirty="0"/>
              <a:t>: </a:t>
            </a:r>
          </a:p>
          <a:p>
            <a:pPr marL="383540" indent="-383540"/>
            <a:endParaRPr lang="es-ES" sz="1800" dirty="0">
              <a:ea typeface="+mn-lt"/>
              <a:cs typeface="+mn-lt"/>
            </a:endParaRPr>
          </a:p>
          <a:p>
            <a:pPr lvl="1" indent="-383540"/>
            <a:r>
              <a:rPr lang="es-ES" b="1" i="0" dirty="0">
                <a:ea typeface="+mn-lt"/>
                <a:cs typeface="+mn-lt"/>
              </a:rPr>
              <a:t>Cursos intensivos</a:t>
            </a:r>
            <a:r>
              <a:rPr lang="es-ES" i="0" dirty="0">
                <a:ea typeface="+mn-lt"/>
                <a:cs typeface="+mn-lt"/>
              </a:rPr>
              <a:t> que dotan a los estudiantes de una </a:t>
            </a:r>
            <a:r>
              <a:rPr lang="es-ES" b="1" i="0" dirty="0">
                <a:ea typeface="+mn-lt"/>
                <a:cs typeface="+mn-lt"/>
              </a:rPr>
              <a:t>excelente preparación</a:t>
            </a:r>
            <a:r>
              <a:rPr lang="es-ES" i="0" dirty="0">
                <a:ea typeface="+mn-lt"/>
                <a:cs typeface="+mn-lt"/>
              </a:rPr>
              <a:t> para saltar al </a:t>
            </a:r>
            <a:r>
              <a:rPr lang="es-ES" b="1" i="0" dirty="0">
                <a:ea typeface="+mn-lt"/>
                <a:cs typeface="+mn-lt"/>
              </a:rPr>
              <a:t>mercado laboral</a:t>
            </a:r>
            <a:r>
              <a:rPr lang="es-ES" i="0" dirty="0">
                <a:ea typeface="+mn-lt"/>
                <a:cs typeface="+mn-lt"/>
              </a:rPr>
              <a:t>. Las características principales son las clases reducidas y un temario muy concentrado.</a:t>
            </a:r>
            <a:r>
              <a:rPr lang="es-ES" i="0" dirty="0"/>
              <a:t> </a:t>
            </a:r>
          </a:p>
          <a:p>
            <a:pPr marL="0" indent="0">
              <a:buNone/>
            </a:pPr>
            <a:endParaRPr lang="es-ES" sz="1800" b="1" i="0" dirty="0"/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4" name="Imagen 4" descr="Imagen que contiene negro, oscuro, paraguas, sostener&#10;&#10;Descripción generada con confianza muy alta">
            <a:extLst>
              <a:ext uri="{FF2B5EF4-FFF2-40B4-BE49-F238E27FC236}">
                <a16:creationId xmlns:a16="http://schemas.microsoft.com/office/drawing/2014/main" id="{97981F77-4019-451F-BAED-525D5CD5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73" y="2781365"/>
            <a:ext cx="3538313" cy="18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 err="1"/>
              <a:t>Bootcamp</a:t>
            </a:r>
            <a:r>
              <a:rPr lang="es-ES" dirty="0"/>
              <a:t> de 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846717"/>
            <a:ext cx="4001561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ea typeface="+mn-lt"/>
                <a:cs typeface="+mn-lt"/>
              </a:rPr>
              <a:t>Data Science: 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 lvl="1" indent="-383540">
              <a:spcBef>
                <a:spcPts val="0"/>
              </a:spcBef>
              <a:spcAft>
                <a:spcPts val="600"/>
              </a:spcAft>
            </a:pPr>
            <a:r>
              <a:rPr lang="es-ES" b="1" i="0" dirty="0">
                <a:ea typeface="+mn-lt"/>
                <a:cs typeface="+mn-lt"/>
              </a:rPr>
              <a:t>Ciencia</a:t>
            </a:r>
            <a:r>
              <a:rPr lang="es-ES" i="0" dirty="0">
                <a:ea typeface="+mn-lt"/>
                <a:cs typeface="+mn-lt"/>
              </a:rPr>
              <a:t> que estudia los </a:t>
            </a:r>
            <a:r>
              <a:rPr lang="es-ES" b="1" i="0" dirty="0">
                <a:ea typeface="+mn-lt"/>
                <a:cs typeface="+mn-lt"/>
              </a:rPr>
              <a:t>datos</a:t>
            </a:r>
            <a:r>
              <a:rPr lang="es-ES" i="0" dirty="0">
                <a:ea typeface="+mn-lt"/>
                <a:cs typeface="+mn-lt"/>
              </a:rPr>
              <a:t> para obtener algún tipo de beneficio (insight o modelo)</a:t>
            </a:r>
            <a:endParaRPr lang="en-US" i="0" dirty="0"/>
          </a:p>
        </p:txBody>
      </p:sp>
      <p:pic>
        <p:nvPicPr>
          <p:cNvPr id="3" name="Imagen 4" descr="Imagen que contiene fruta, cd&#10;&#10;Descripción generada con confianza muy alta">
            <a:extLst>
              <a:ext uri="{FF2B5EF4-FFF2-40B4-BE49-F238E27FC236}">
                <a16:creationId xmlns:a16="http://schemas.microsoft.com/office/drawing/2014/main" id="{CE991D60-15E1-408B-B9BC-209AD0DC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29" y="839200"/>
            <a:ext cx="5175860" cy="51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/>
              <a:t>Insight</a:t>
            </a:r>
            <a:endParaRPr lang="es-ES" dirty="0"/>
          </a:p>
        </p:txBody>
      </p:sp>
      <p:pic>
        <p:nvPicPr>
          <p:cNvPr id="4" name="Picture 2" descr="The Golden Marketing Strategy: Data Viz &amp; Storytelling - IGW">
            <a:extLst>
              <a:ext uri="{FF2B5EF4-FFF2-40B4-BE49-F238E27FC236}">
                <a16:creationId xmlns:a16="http://schemas.microsoft.com/office/drawing/2014/main" id="{5237CB58-66AD-4ADF-ACF4-4197A951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86" y="421204"/>
            <a:ext cx="6303773" cy="6244192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6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Insight</a:t>
            </a:r>
          </a:p>
        </p:txBody>
      </p:sp>
      <p:pic>
        <p:nvPicPr>
          <p:cNvPr id="8" name="Picture 14" descr="Application — Update to the Corona Virus Tracker #3">
            <a:extLst>
              <a:ext uri="{FF2B5EF4-FFF2-40B4-BE49-F238E27FC236}">
                <a16:creationId xmlns:a16="http://schemas.microsoft.com/office/drawing/2014/main" id="{E5CCFBBA-62CF-423A-8AB1-F916AA4950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27" y="1824068"/>
            <a:ext cx="7926155" cy="421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6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Modelo</a:t>
            </a:r>
          </a:p>
        </p:txBody>
      </p:sp>
      <p:pic>
        <p:nvPicPr>
          <p:cNvPr id="4" name="Picture 8" descr="DRIVE Labs: Predicting the Future with RNNs | NVIDIA Blog">
            <a:extLst>
              <a:ext uri="{FF2B5EF4-FFF2-40B4-BE49-F238E27FC236}">
                <a16:creationId xmlns:a16="http://schemas.microsoft.com/office/drawing/2014/main" id="{2015C81D-2ED3-4C65-A317-8040142482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263" y="1858634"/>
            <a:ext cx="8439688" cy="43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2510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567</TotalTime>
  <Words>386</Words>
  <Application>Microsoft Office PowerPoint</Application>
  <PresentationFormat>Widescreen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Franklin Gothic Book</vt:lpstr>
      <vt:lpstr>Crop</vt:lpstr>
      <vt:lpstr>Data Science</vt:lpstr>
      <vt:lpstr>Contenido</vt:lpstr>
      <vt:lpstr>Profesores</vt:lpstr>
      <vt:lpstr>Profesores</vt:lpstr>
      <vt:lpstr>Bootcamp de Data Science</vt:lpstr>
      <vt:lpstr>Bootcamp de Data Science</vt:lpstr>
      <vt:lpstr>Insight</vt:lpstr>
      <vt:lpstr>Insight</vt:lpstr>
      <vt:lpstr>Modelo</vt:lpstr>
      <vt:lpstr>Proyecto Data Science</vt:lpstr>
      <vt:lpstr>Proyecto Data Science</vt:lpstr>
      <vt:lpstr>Contenido curso: cuatro bloques </vt:lpstr>
      <vt:lpstr>¿Qué se espera de vosotros?</vt:lpstr>
      <vt:lpstr>A tener en cuenta:</vt:lpstr>
      <vt:lpstr>A tener en cuenta:</vt:lpstr>
      <vt:lpstr>Calendly</vt:lpstr>
      <vt:lpstr>Discord</vt:lpstr>
      <vt:lpstr>Google Classroom &amp; Git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gvazquez</dc:creator>
  <cp:lastModifiedBy>Gabriel VT</cp:lastModifiedBy>
  <cp:revision>341</cp:revision>
  <dcterms:created xsi:type="dcterms:W3CDTF">2015-09-21T23:24:45Z</dcterms:created>
  <dcterms:modified xsi:type="dcterms:W3CDTF">2021-09-12T21:10:37Z</dcterms:modified>
</cp:coreProperties>
</file>